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781" y="1433649"/>
            <a:ext cx="6390300" cy="39522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775" y="5456992"/>
            <a:ext cx="6390300" cy="1526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33775" y="2129799"/>
            <a:ext cx="6390300" cy="378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33775" y="6069481"/>
            <a:ext cx="6390300" cy="2504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775" y="4141374"/>
            <a:ext cx="6390300" cy="1620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775" y="2219044"/>
            <a:ext cx="6390300" cy="65781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33775"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624300" y="2219044"/>
            <a:ext cx="3000000" cy="65781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33775" y="856878"/>
            <a:ext cx="6390300" cy="11028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33775" y="1069785"/>
            <a:ext cx="2106000" cy="1455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33775" y="2675618"/>
            <a:ext cx="2106000" cy="6121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367688" y="866746"/>
            <a:ext cx="4775700" cy="7876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99125" y="2374428"/>
            <a:ext cx="3033900" cy="2854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99125" y="5397207"/>
            <a:ext cx="3033900" cy="2378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3704625" y="1394418"/>
            <a:ext cx="2877600" cy="71148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33775" y="8145800"/>
            <a:ext cx="4499100" cy="1165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6354343" y="8978834"/>
            <a:ext cx="411600" cy="757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664050" y="2142775"/>
            <a:ext cx="5529900" cy="7065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b="1" sz="1800">
              <a:latin typeface="Calibri"/>
              <a:ea typeface="Calibri"/>
              <a:cs typeface="Calibri"/>
              <a:sym typeface="Calibri"/>
            </a:endParaRPr>
          </a:p>
          <a:p>
            <a:pPr indent="0" lvl="0" marL="0" rtl="0" algn="l">
              <a:lnSpc>
                <a:spcPct val="115000"/>
              </a:lnSpc>
              <a:spcBef>
                <a:spcPts val="0"/>
              </a:spcBef>
              <a:spcAft>
                <a:spcPts val="0"/>
              </a:spcAft>
              <a:buNone/>
            </a:pPr>
            <a:r>
              <a:rPr b="1" lang="nl" sz="1800">
                <a:latin typeface="Calibri"/>
                <a:ea typeface="Calibri"/>
                <a:cs typeface="Calibri"/>
                <a:sym typeface="Calibri"/>
              </a:rPr>
              <a:t>Aftelkalender voor Pasen</a:t>
            </a:r>
            <a:endParaRPr b="1" sz="1800">
              <a:latin typeface="Calibri"/>
              <a:ea typeface="Calibri"/>
              <a:cs typeface="Calibri"/>
              <a:sym typeface="Calibri"/>
            </a:endParaRPr>
          </a:p>
          <a:p>
            <a:pPr indent="0" lvl="0" marL="0" rtl="0" algn="l">
              <a:lnSpc>
                <a:spcPct val="115000"/>
              </a:lnSpc>
              <a:spcBef>
                <a:spcPts val="0"/>
              </a:spcBef>
              <a:spcAft>
                <a:spcPts val="0"/>
              </a:spcAft>
              <a:buNone/>
            </a:pPr>
            <a:r>
              <a:rPr lang="nl" sz="1300">
                <a:latin typeface="Calibri"/>
                <a:ea typeface="Calibri"/>
                <a:cs typeface="Calibri"/>
                <a:sym typeface="Calibri"/>
              </a:rPr>
              <a:t>Kliederkerk doekerk  Bedum ontwikkelde naast de paaswandeling ook een aftelkalender voor Pasen. Een mooie manier om als gezin samen naar Pasen toe te leven. Bezorg de benodigdheden voor de kalender samen met de uitnodiging en routebeschrijving voor de wandeling bij de deelnemers. Of laat de deelnemers de spullen ergens ophalen. Doe alles bijvoorbeeld in een grote envelop.</a:t>
            </a:r>
            <a:endParaRPr sz="1300">
              <a:latin typeface="Calibri"/>
              <a:ea typeface="Calibri"/>
              <a:cs typeface="Calibri"/>
              <a:sym typeface="Calibri"/>
            </a:endParaRPr>
          </a:p>
          <a:p>
            <a:pPr indent="0" lvl="0" marL="0" rtl="0" algn="l">
              <a:lnSpc>
                <a:spcPct val="115000"/>
              </a:lnSpc>
              <a:spcBef>
                <a:spcPts val="0"/>
              </a:spcBef>
              <a:spcAft>
                <a:spcPts val="0"/>
              </a:spcAft>
              <a:buNone/>
            </a:pPr>
            <a:r>
              <a:t/>
            </a:r>
            <a:endParaRPr b="1" sz="1300">
              <a:latin typeface="Calibri"/>
              <a:ea typeface="Calibri"/>
              <a:cs typeface="Calibri"/>
              <a:sym typeface="Calibri"/>
            </a:endParaRPr>
          </a:p>
          <a:p>
            <a:pPr indent="0" lvl="0" marL="0" rtl="0" algn="l">
              <a:lnSpc>
                <a:spcPct val="115000"/>
              </a:lnSpc>
              <a:spcBef>
                <a:spcPts val="0"/>
              </a:spcBef>
              <a:spcAft>
                <a:spcPts val="0"/>
              </a:spcAft>
              <a:buNone/>
            </a:pPr>
            <a:r>
              <a:rPr b="1" lang="nl" sz="1300">
                <a:latin typeface="Calibri"/>
                <a:ea typeface="Calibri"/>
                <a:cs typeface="Calibri"/>
                <a:sym typeface="Calibri"/>
              </a:rPr>
              <a:t>Nodig:</a:t>
            </a:r>
            <a:endParaRPr b="1" sz="1300">
              <a:latin typeface="Calibri"/>
              <a:ea typeface="Calibri"/>
              <a:cs typeface="Calibri"/>
              <a:sym typeface="Calibri"/>
            </a:endParaRPr>
          </a:p>
          <a:p>
            <a:pPr indent="-311150" lvl="0" marL="457200" rtl="0" algn="l">
              <a:lnSpc>
                <a:spcPct val="115000"/>
              </a:lnSpc>
              <a:spcBef>
                <a:spcPts val="0"/>
              </a:spcBef>
              <a:spcAft>
                <a:spcPts val="0"/>
              </a:spcAft>
              <a:buSzPts val="1300"/>
              <a:buFont typeface="Calibri"/>
              <a:buChar char="-"/>
            </a:pPr>
            <a:r>
              <a:rPr lang="nl" sz="1300">
                <a:latin typeface="Calibri"/>
                <a:ea typeface="Calibri"/>
                <a:cs typeface="Calibri"/>
                <a:sym typeface="Calibri"/>
              </a:rPr>
              <a:t>Een stukje waslijn of touw</a:t>
            </a:r>
            <a:endParaRPr sz="1300">
              <a:latin typeface="Calibri"/>
              <a:ea typeface="Calibri"/>
              <a:cs typeface="Calibri"/>
              <a:sym typeface="Calibri"/>
            </a:endParaRPr>
          </a:p>
          <a:p>
            <a:pPr indent="-311150" lvl="0" marL="457200" rtl="0" algn="l">
              <a:lnSpc>
                <a:spcPct val="115000"/>
              </a:lnSpc>
              <a:spcBef>
                <a:spcPts val="0"/>
              </a:spcBef>
              <a:spcAft>
                <a:spcPts val="0"/>
              </a:spcAft>
              <a:buSzPts val="1300"/>
              <a:buFont typeface="Calibri"/>
              <a:buChar char="-"/>
            </a:pPr>
            <a:r>
              <a:rPr lang="nl" sz="1300">
                <a:latin typeface="Calibri"/>
                <a:ea typeface="Calibri"/>
                <a:cs typeface="Calibri"/>
                <a:sym typeface="Calibri"/>
              </a:rPr>
              <a:t>Acht knijpertjes</a:t>
            </a:r>
            <a:endParaRPr sz="1300">
              <a:latin typeface="Calibri"/>
              <a:ea typeface="Calibri"/>
              <a:cs typeface="Calibri"/>
              <a:sym typeface="Calibri"/>
            </a:endParaRPr>
          </a:p>
          <a:p>
            <a:pPr indent="-311150" lvl="0" marL="457200" rtl="0" algn="l">
              <a:lnSpc>
                <a:spcPct val="115000"/>
              </a:lnSpc>
              <a:spcBef>
                <a:spcPts val="0"/>
              </a:spcBef>
              <a:spcAft>
                <a:spcPts val="0"/>
              </a:spcAft>
              <a:buSzPts val="1300"/>
              <a:buFont typeface="Calibri"/>
              <a:buChar char="-"/>
            </a:pPr>
            <a:r>
              <a:rPr lang="nl" sz="1300">
                <a:latin typeface="Calibri"/>
                <a:ea typeface="Calibri"/>
                <a:cs typeface="Calibri"/>
                <a:sym typeface="Calibri"/>
              </a:rPr>
              <a:t>Acht platen met afbeeldingen uit het paasverhaal. </a:t>
            </a:r>
            <a:endParaRPr sz="1300">
              <a:latin typeface="Calibri"/>
              <a:ea typeface="Calibri"/>
              <a:cs typeface="Calibri"/>
              <a:sym typeface="Calibri"/>
            </a:endParaRPr>
          </a:p>
          <a:p>
            <a:pPr indent="0" lvl="0" marL="457200" rtl="0" algn="l">
              <a:lnSpc>
                <a:spcPct val="115000"/>
              </a:lnSpc>
              <a:spcBef>
                <a:spcPts val="0"/>
              </a:spcBef>
              <a:spcAft>
                <a:spcPts val="0"/>
              </a:spcAft>
              <a:buNone/>
            </a:pPr>
            <a:r>
              <a:t/>
            </a:r>
            <a:endParaRPr sz="1300">
              <a:latin typeface="Calibri"/>
              <a:ea typeface="Calibri"/>
              <a:cs typeface="Calibri"/>
              <a:sym typeface="Calibri"/>
            </a:endParaRPr>
          </a:p>
          <a:p>
            <a:pPr indent="0" lvl="0" marL="0" rtl="0" algn="l">
              <a:lnSpc>
                <a:spcPct val="115000"/>
              </a:lnSpc>
              <a:spcBef>
                <a:spcPts val="0"/>
              </a:spcBef>
              <a:spcAft>
                <a:spcPts val="0"/>
              </a:spcAft>
              <a:buNone/>
            </a:pPr>
            <a:r>
              <a:rPr b="1" lang="nl" sz="1300">
                <a:latin typeface="Calibri"/>
                <a:ea typeface="Calibri"/>
                <a:cs typeface="Calibri"/>
                <a:sym typeface="Calibri"/>
              </a:rPr>
              <a:t>Aan de slag!</a:t>
            </a:r>
            <a:endParaRPr b="1" sz="1300">
              <a:latin typeface="Calibri"/>
              <a:ea typeface="Calibri"/>
              <a:cs typeface="Calibri"/>
              <a:sym typeface="Calibri"/>
            </a:endParaRPr>
          </a:p>
          <a:p>
            <a:pPr indent="0" lvl="0" marL="0" rtl="0" algn="l">
              <a:lnSpc>
                <a:spcPct val="115000"/>
              </a:lnSpc>
              <a:spcBef>
                <a:spcPts val="0"/>
              </a:spcBef>
              <a:spcAft>
                <a:spcPts val="0"/>
              </a:spcAft>
              <a:buNone/>
            </a:pPr>
            <a:r>
              <a:rPr lang="nl" sz="1300">
                <a:latin typeface="Calibri"/>
                <a:ea typeface="Calibri"/>
                <a:cs typeface="Calibri"/>
                <a:sym typeface="Calibri"/>
              </a:rPr>
              <a:t>Maak van het touw een slinger voor aan de muur. Hang vervolgens de platen op volgorde aan de slinger, met de voorkant naar de muur gericht. Je ziet dus alleen de nummers. Vanaf zondag 28 maart kun je iedere dag een plaat omdraaien. De plaat kan worden ingekleurd. Onder de afbeelding staat een stukje tekst. Lees iedere dag met elkaar de tekst, kleur de plaat en leef samen toe naar Pasen!</a:t>
            </a:r>
            <a:endParaRPr sz="1300">
              <a:latin typeface="Calibri"/>
              <a:ea typeface="Calibri"/>
              <a:cs typeface="Calibri"/>
              <a:sym typeface="Calibri"/>
            </a:endParaRPr>
          </a:p>
          <a:p>
            <a:pPr indent="0" lvl="0" marL="0" rtl="0" algn="l">
              <a:lnSpc>
                <a:spcPct val="115000"/>
              </a:lnSpc>
              <a:spcBef>
                <a:spcPts val="0"/>
              </a:spcBef>
              <a:spcAft>
                <a:spcPts val="0"/>
              </a:spcAft>
              <a:buNone/>
            </a:pPr>
            <a:r>
              <a:t/>
            </a:r>
            <a:endParaRPr sz="1300">
              <a:latin typeface="Calibri"/>
              <a:ea typeface="Calibri"/>
              <a:cs typeface="Calibri"/>
              <a:sym typeface="Calibri"/>
            </a:endParaRPr>
          </a:p>
          <a:p>
            <a:pPr indent="0" lvl="0" marL="0" rtl="0" algn="l">
              <a:spcBef>
                <a:spcPts val="0"/>
              </a:spcBef>
              <a:spcAft>
                <a:spcPts val="0"/>
              </a:spcAft>
              <a:buNone/>
            </a:pPr>
            <a:r>
              <a:t/>
            </a:r>
            <a:endParaRPr sz="3600">
              <a:latin typeface="Calibri"/>
              <a:ea typeface="Calibri"/>
              <a:cs typeface="Calibri"/>
              <a:sym typeface="Calibri"/>
            </a:endParaRPr>
          </a:p>
          <a:p>
            <a:pPr indent="0" lvl="0" marL="0" rtl="0" algn="l">
              <a:spcBef>
                <a:spcPts val="0"/>
              </a:spcBef>
              <a:spcAft>
                <a:spcPts val="0"/>
              </a:spcAft>
              <a:buNone/>
            </a:pPr>
            <a:r>
              <a:t/>
            </a:r>
            <a:endParaRPr b="1" sz="12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